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450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63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35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297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44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07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653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542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10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30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80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D6B3-288B-40DF-864E-DFE26570784F}" type="datetimeFigureOut">
              <a:rPr lang="ar-SA" smtClean="0"/>
              <a:t>21/12/1441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C4AB-E47C-404A-BD34-5C3C5E0369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67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68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924800" cy="4419600"/>
          </a:xfrm>
        </p:spPr>
      </p:pic>
    </p:spTree>
    <p:extLst>
      <p:ext uri="{BB962C8B-B14F-4D97-AF65-F5344CB8AC3E}">
        <p14:creationId xmlns:p14="http://schemas.microsoft.com/office/powerpoint/2010/main" val="252950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F3: </a:t>
            </a:r>
            <a:r>
              <a:rPr lang="en-US" dirty="0" err="1" smtClean="0"/>
              <a:t>Sordariaceae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/>
          <a:p>
            <a:pPr algn="l" rtl="0"/>
            <a:endParaRPr lang="en-US" sz="3600" i="1" dirty="0" smtClean="0">
              <a:solidFill>
                <a:srgbClr val="FF0000"/>
              </a:solidFill>
            </a:endParaRPr>
          </a:p>
          <a:p>
            <a:r>
              <a:rPr lang="ar-IQ" sz="3600" dirty="0"/>
              <a:t>الاجسام </a:t>
            </a:r>
            <a:r>
              <a:rPr lang="ar-IQ" sz="3600" dirty="0" smtClean="0"/>
              <a:t>الثمرية لا تحوي خيوط فطرية او زوائد وتكون سطحية او </a:t>
            </a:r>
            <a:r>
              <a:rPr lang="ar-IQ" sz="3600" dirty="0" err="1" smtClean="0"/>
              <a:t>مطموره</a:t>
            </a:r>
            <a:r>
              <a:rPr lang="ar-IQ" sz="3600" dirty="0" smtClean="0"/>
              <a:t> في الوسط الذي يعيش علية لذلك يكون عنقه طويل لونه بني مسود والاكياس اسطوانية .</a:t>
            </a:r>
            <a:endParaRPr lang="ar-IQ" sz="4000" dirty="0" smtClean="0"/>
          </a:p>
          <a:p>
            <a:r>
              <a:rPr lang="ar-IQ" sz="4000" dirty="0" smtClean="0"/>
              <a:t>يعتبر من اهم الفطريات </a:t>
            </a:r>
            <a:r>
              <a:rPr lang="ar-IQ" sz="4000" dirty="0" err="1" smtClean="0"/>
              <a:t>المحلله</a:t>
            </a:r>
            <a:r>
              <a:rPr lang="ar-IQ" sz="4000" dirty="0" smtClean="0"/>
              <a:t> للسليلوز</a:t>
            </a:r>
            <a:r>
              <a:rPr lang="en-US" sz="4000" dirty="0" err="1" smtClean="0"/>
              <a:t>Cellulase</a:t>
            </a:r>
            <a:r>
              <a:rPr lang="en-US" sz="4000" dirty="0" smtClean="0"/>
              <a:t> </a:t>
            </a:r>
          </a:p>
          <a:p>
            <a:r>
              <a:rPr lang="ar-IQ" sz="4000" dirty="0" smtClean="0"/>
              <a:t>يسمى فطر روث الحيوانات </a:t>
            </a:r>
            <a:r>
              <a:rPr lang="en-US" sz="4000" dirty="0" err="1" smtClean="0"/>
              <a:t>Carpophillus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305497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IQ" dirty="0" smtClean="0"/>
              <a:t>اهم</a:t>
            </a:r>
            <a:r>
              <a:rPr lang="ar-IQ" b="1" i="1" dirty="0" smtClean="0"/>
              <a:t> </a:t>
            </a:r>
            <a:r>
              <a:rPr lang="ar-IQ" dirty="0" smtClean="0"/>
              <a:t>الاجناس</a:t>
            </a:r>
            <a:r>
              <a:rPr lang="ar-IQ" b="1" i="1" dirty="0" smtClean="0"/>
              <a:t>  </a:t>
            </a:r>
            <a:r>
              <a:rPr lang="en-US" b="1" i="1" dirty="0" smtClean="0"/>
              <a:t>1 - </a:t>
            </a:r>
            <a:r>
              <a:rPr lang="en-US" b="1" i="1" dirty="0" err="1" smtClean="0"/>
              <a:t>Sordaria</a:t>
            </a:r>
            <a:endParaRPr lang="en-US" b="1" i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14045" r="32905" b="28317"/>
          <a:stretch/>
        </p:blipFill>
        <p:spPr>
          <a:xfrm>
            <a:off x="1219200" y="1371600"/>
            <a:ext cx="6781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10600" cy="5668963"/>
          </a:xfrm>
        </p:spPr>
      </p:pic>
    </p:spTree>
    <p:extLst>
      <p:ext uri="{BB962C8B-B14F-4D97-AF65-F5344CB8AC3E}">
        <p14:creationId xmlns:p14="http://schemas.microsoft.com/office/powerpoint/2010/main" val="264865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2- Neurospora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ar-IQ" dirty="0" smtClean="0"/>
              <a:t>خيوطه ملونة  و يستخدم في الدراسات  السايتولوجية (علم الخلية ) لسرعة نموه وتكاثره في المختبر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4191000" cy="37909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4191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Clavicipitales</a:t>
            </a:r>
            <a:r>
              <a:rPr lang="ar-IQ" dirty="0" smtClean="0"/>
              <a:t> : 2 </a:t>
            </a:r>
            <a:r>
              <a:rPr lang="en-US" dirty="0" smtClean="0"/>
              <a:t>Order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876800"/>
          </a:xfrm>
        </p:spPr>
        <p:txBody>
          <a:bodyPr>
            <a:normAutofit fontScale="92500" lnSpcReduction="20000"/>
          </a:bodyPr>
          <a:lstStyle/>
          <a:p>
            <a:r>
              <a:rPr lang="ar-IQ" dirty="0" smtClean="0"/>
              <a:t>افرادها متطفلة على النباتات والحشرات والبعض مترمم على بقايا النباتات </a:t>
            </a:r>
          </a:p>
          <a:p>
            <a:r>
              <a:rPr lang="ar-IQ" dirty="0" smtClean="0"/>
              <a:t>الا</a:t>
            </a:r>
            <a:r>
              <a:rPr lang="ar-IQ" dirty="0" smtClean="0">
                <a:solidFill>
                  <a:prstClr val="black"/>
                </a:solidFill>
              </a:rPr>
              <a:t>ج</a:t>
            </a:r>
            <a:r>
              <a:rPr lang="ar-IQ" dirty="0" smtClean="0"/>
              <a:t>سام الثمرية قارورية الشكل تقع ضمن حشية </a:t>
            </a:r>
            <a:r>
              <a:rPr lang="ar-IQ" dirty="0" err="1" smtClean="0"/>
              <a:t>ثمرية</a:t>
            </a:r>
            <a:r>
              <a:rPr lang="ar-IQ" dirty="0" smtClean="0"/>
              <a:t> </a:t>
            </a:r>
            <a:r>
              <a:rPr lang="ar-IQ" dirty="0" err="1" smtClean="0"/>
              <a:t>كيسية</a:t>
            </a:r>
            <a:r>
              <a:rPr lang="ar-IQ" dirty="0" smtClean="0"/>
              <a:t> </a:t>
            </a:r>
            <a:r>
              <a:rPr lang="en-US" sz="3600" dirty="0" err="1" smtClean="0"/>
              <a:t>Ascostroma</a:t>
            </a:r>
            <a:r>
              <a:rPr lang="ar-IQ" dirty="0" smtClean="0"/>
              <a:t> غالبا تكون ملونه برتقالية او صفراء او داكنة .</a:t>
            </a:r>
          </a:p>
          <a:p>
            <a:r>
              <a:rPr lang="ar-IQ" dirty="0" smtClean="0"/>
              <a:t>الاكياس اسطوانية طويلة تنتهي بقمة </a:t>
            </a:r>
            <a:r>
              <a:rPr lang="ar-IQ" dirty="0" err="1" smtClean="0"/>
              <a:t>مثخنه</a:t>
            </a:r>
            <a:r>
              <a:rPr lang="ar-IQ" dirty="0" smtClean="0"/>
              <a:t> يخترقها ثقب لخروج الابواغ </a:t>
            </a:r>
            <a:r>
              <a:rPr lang="ar-IQ" dirty="0" err="1" smtClean="0"/>
              <a:t>الكيسية</a:t>
            </a:r>
            <a:r>
              <a:rPr lang="ar-IQ" dirty="0" smtClean="0"/>
              <a:t> الخيطية الشكل وتمتد على طول الكيس .</a:t>
            </a:r>
          </a:p>
          <a:p>
            <a:r>
              <a:rPr lang="ar-IQ" dirty="0" smtClean="0"/>
              <a:t>تتكاثر </a:t>
            </a:r>
            <a:r>
              <a:rPr lang="ar-IQ" dirty="0" err="1" smtClean="0"/>
              <a:t>لاجنسيا</a:t>
            </a:r>
            <a:r>
              <a:rPr lang="ar-IQ" dirty="0" smtClean="0"/>
              <a:t> بتكوين جراثيم </a:t>
            </a:r>
            <a:r>
              <a:rPr lang="ar-IQ" dirty="0" err="1" smtClean="0"/>
              <a:t>كونيدية</a:t>
            </a:r>
            <a:r>
              <a:rPr lang="ar-IQ" dirty="0" smtClean="0"/>
              <a:t> بعضها يكون  وسائد </a:t>
            </a:r>
            <a:r>
              <a:rPr lang="ar-IQ" dirty="0" err="1" smtClean="0"/>
              <a:t>كونيدية</a:t>
            </a:r>
            <a:r>
              <a:rPr lang="ar-IQ" dirty="0" smtClean="0"/>
              <a:t> </a:t>
            </a:r>
            <a:r>
              <a:rPr lang="en-US" dirty="0" smtClean="0"/>
              <a:t> </a:t>
            </a:r>
            <a:r>
              <a:rPr lang="ar-IQ" dirty="0" smtClean="0"/>
              <a:t> </a:t>
            </a:r>
            <a:r>
              <a:rPr lang="en-US" sz="3600" dirty="0" err="1" smtClean="0"/>
              <a:t>Acervulus</a:t>
            </a:r>
            <a:r>
              <a:rPr lang="ar-IQ" dirty="0" smtClean="0"/>
              <a:t> او ضفائر </a:t>
            </a:r>
            <a:r>
              <a:rPr lang="ar-IQ" dirty="0" err="1" smtClean="0"/>
              <a:t>كونيية</a:t>
            </a:r>
            <a:r>
              <a:rPr lang="ar-IQ" dirty="0" smtClean="0"/>
              <a:t> </a:t>
            </a:r>
            <a:r>
              <a:rPr lang="en-US" sz="3600" dirty="0" err="1" smtClean="0"/>
              <a:t>Synnema</a:t>
            </a:r>
            <a:endParaRPr lang="en-US" sz="3600" dirty="0" smtClean="0"/>
          </a:p>
          <a:p>
            <a:pPr marL="0" indent="0">
              <a:buNone/>
            </a:pPr>
            <a:r>
              <a:rPr lang="ar-IQ" dirty="0" smtClean="0"/>
              <a:t>تضم الفطرين</a:t>
            </a:r>
          </a:p>
          <a:p>
            <a:pPr marL="0" indent="0">
              <a:buNone/>
            </a:pPr>
            <a:r>
              <a:rPr lang="ar-IQ" dirty="0" smtClean="0"/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Clavicips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purpurea</a:t>
            </a:r>
            <a:r>
              <a:rPr lang="ar-IQ" sz="4000" i="1" dirty="0" smtClean="0">
                <a:solidFill>
                  <a:srgbClr val="FF0000"/>
                </a:solidFill>
              </a:rPr>
              <a:t> </a:t>
            </a:r>
            <a:r>
              <a:rPr lang="ar-IQ" dirty="0" smtClean="0"/>
              <a:t>و </a:t>
            </a:r>
            <a:r>
              <a:rPr lang="en-US" sz="4000" i="1" dirty="0" err="1" smtClean="0">
                <a:solidFill>
                  <a:srgbClr val="FF0000"/>
                </a:solidFill>
              </a:rPr>
              <a:t>Cordyceps</a:t>
            </a:r>
            <a:r>
              <a:rPr lang="en-US" sz="4000" i="1" dirty="0" smtClean="0">
                <a:solidFill>
                  <a:srgbClr val="FF0000"/>
                </a:solidFill>
              </a:rPr>
              <a:t>   </a:t>
            </a:r>
            <a:r>
              <a:rPr lang="en-US" sz="4000" i="1" dirty="0" err="1" smtClean="0">
                <a:solidFill>
                  <a:srgbClr val="FF0000"/>
                </a:solidFill>
              </a:rPr>
              <a:t>Sinensis</a:t>
            </a:r>
            <a:endParaRPr lang="en-US" sz="4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                             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3181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انواع الجسام الثمرية اللاجنسية  (الكونيدية )</a:t>
            </a:r>
            <a:endParaRPr lang="en-US" dirty="0"/>
          </a:p>
        </p:txBody>
      </p:sp>
      <p:pic>
        <p:nvPicPr>
          <p:cNvPr id="6146" name="Picture 2" descr="C:\Users\nijla\Desktop\صور فطريات 2\plate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6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الفطر </a:t>
            </a:r>
            <a:r>
              <a:rPr lang="en-US" i="1" dirty="0" err="1" smtClean="0"/>
              <a:t>Clavicips</a:t>
            </a:r>
            <a:r>
              <a:rPr lang="en-US" i="1" dirty="0" smtClean="0"/>
              <a:t> </a:t>
            </a:r>
            <a:r>
              <a:rPr lang="en-US" i="1" dirty="0" err="1" smtClean="0"/>
              <a:t>purpurea</a:t>
            </a:r>
            <a:endParaRPr lang="en-US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يسبب مرض </a:t>
            </a:r>
            <a:r>
              <a:rPr lang="ar-IQ" dirty="0" err="1" smtClean="0"/>
              <a:t>الاركوت</a:t>
            </a:r>
            <a:r>
              <a:rPr lang="ar-IQ" dirty="0" smtClean="0"/>
              <a:t> </a:t>
            </a:r>
            <a:r>
              <a:rPr lang="en-US" dirty="0" smtClean="0"/>
              <a:t>Ergot</a:t>
            </a:r>
            <a:r>
              <a:rPr lang="ar-IQ" dirty="0" smtClean="0"/>
              <a:t>يتطفل على نباتات الحنطة والشعير </a:t>
            </a:r>
            <a:r>
              <a:rPr lang="ar-IQ" dirty="0" err="1" smtClean="0"/>
              <a:t>والشيلم</a:t>
            </a:r>
            <a:r>
              <a:rPr lang="ar-IQ" dirty="0" smtClean="0"/>
              <a:t> </a:t>
            </a:r>
          </a:p>
          <a:p>
            <a:r>
              <a:rPr lang="ar-IQ" dirty="0" smtClean="0"/>
              <a:t>يهاجم ازهار النبات وينمو داخل مبيض </a:t>
            </a:r>
            <a:r>
              <a:rPr lang="ar-IQ" dirty="0" err="1" smtClean="0"/>
              <a:t>الزهره</a:t>
            </a:r>
            <a:r>
              <a:rPr lang="ar-IQ" dirty="0" smtClean="0"/>
              <a:t> ويستبدل مكوناتها بنمو فطري متحجر اسود اللون  يمثل الطور الساكن للفطر وهي سامة .</a:t>
            </a:r>
          </a:p>
          <a:p>
            <a:r>
              <a:rPr lang="ar-IQ" dirty="0" smtClean="0"/>
              <a:t>ينبت الجسم الحجري نهاية الربيع ليكون حشية </a:t>
            </a:r>
            <a:r>
              <a:rPr lang="ar-IQ" dirty="0" err="1" smtClean="0"/>
              <a:t>ثمرية</a:t>
            </a:r>
            <a:r>
              <a:rPr lang="ar-IQ" dirty="0" smtClean="0"/>
              <a:t> تحوي بداخلها الاجسام الثمرية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1937"/>
            <a:ext cx="3505200" cy="3810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175"/>
            <a:ext cx="484822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2400" y="4038600"/>
            <a:ext cx="8686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prstClr val="black"/>
                </a:solidFill>
              </a:rPr>
              <a:t>الصورة في اليمين توضح الأجسام الحجرية التي تحل محل السنابل المصابة بالفطر  </a:t>
            </a:r>
            <a:r>
              <a:rPr lang="en-US" sz="3600" i="1" dirty="0" err="1">
                <a:solidFill>
                  <a:srgbClr val="FF0000"/>
                </a:solidFill>
              </a:rPr>
              <a:t>Claviceps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purpurea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ar-IQ" sz="3600" i="1" dirty="0">
                <a:solidFill>
                  <a:srgbClr val="FF0000"/>
                </a:solidFill>
              </a:rPr>
              <a:t> </a:t>
            </a:r>
            <a:r>
              <a:rPr lang="ar-SA" sz="3200" dirty="0">
                <a:solidFill>
                  <a:prstClr val="black"/>
                </a:solidFill>
              </a:rPr>
              <a:t>المسبب </a:t>
            </a:r>
            <a:r>
              <a:rPr lang="ar-SA" sz="3200" dirty="0">
                <a:solidFill>
                  <a:prstClr val="black"/>
                </a:solidFill>
              </a:rPr>
              <a:t>لمرض </a:t>
            </a:r>
            <a:r>
              <a:rPr lang="ar-SA" sz="3200" dirty="0" err="1">
                <a:solidFill>
                  <a:prstClr val="black"/>
                </a:solidFill>
              </a:rPr>
              <a:t>الاركوت</a:t>
            </a:r>
            <a:r>
              <a:rPr lang="ar-SA" sz="3200" dirty="0">
                <a:solidFill>
                  <a:prstClr val="black"/>
                </a:solidFill>
              </a:rPr>
              <a:t> على محاصيل الحبوب وفي اليسار حشية </a:t>
            </a:r>
            <a:r>
              <a:rPr lang="ar-SA" sz="3200" dirty="0" err="1">
                <a:solidFill>
                  <a:prstClr val="black"/>
                </a:solidFill>
              </a:rPr>
              <a:t>ثمرية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كيسية</a:t>
            </a:r>
            <a:r>
              <a:rPr lang="ar-SA" sz="3200" dirty="0">
                <a:solidFill>
                  <a:prstClr val="black"/>
                </a:solidFill>
              </a:rPr>
              <a:t> تحوي بداخلها الأجسام </a:t>
            </a:r>
            <a:r>
              <a:rPr lang="ar-SA" sz="3200" dirty="0" err="1">
                <a:solidFill>
                  <a:prstClr val="black"/>
                </a:solidFill>
              </a:rPr>
              <a:t>الثمرية</a:t>
            </a:r>
            <a:r>
              <a:rPr lang="ar-SA" sz="3200" dirty="0">
                <a:solidFill>
                  <a:prstClr val="black"/>
                </a:solidFill>
              </a:rPr>
              <a:t> الواضحة والحاوية على الأكياس والابواغ </a:t>
            </a:r>
            <a:r>
              <a:rPr lang="ar-SA" sz="3200" dirty="0" err="1">
                <a:solidFill>
                  <a:prstClr val="black"/>
                </a:solidFill>
              </a:rPr>
              <a:t>الكيسية</a:t>
            </a:r>
            <a:r>
              <a:rPr lang="ar-SA" sz="3200" dirty="0">
                <a:solidFill>
                  <a:prstClr val="black"/>
                </a:solidFill>
              </a:rPr>
              <a:t> خيطية الشكل</a:t>
            </a:r>
          </a:p>
        </p:txBody>
      </p:sp>
    </p:spTree>
    <p:extLst>
      <p:ext uri="{BB962C8B-B14F-4D97-AF65-F5344CB8AC3E}">
        <p14:creationId xmlns:p14="http://schemas.microsoft.com/office/powerpoint/2010/main" val="40260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الفطر </a:t>
            </a:r>
            <a:r>
              <a:rPr lang="en-US" b="1" i="1" dirty="0" err="1" smtClean="0"/>
              <a:t>Cordyceps</a:t>
            </a:r>
            <a:r>
              <a:rPr lang="en-US" b="1" i="1" dirty="0" smtClean="0"/>
              <a:t> </a:t>
            </a:r>
            <a:r>
              <a:rPr lang="en-US" b="1" i="1" dirty="0" err="1" smtClean="0"/>
              <a:t>sinensis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IQ" dirty="0" smtClean="0"/>
              <a:t>يسمى قاتل الحشرات </a:t>
            </a:r>
            <a:r>
              <a:rPr lang="ar-IQ" dirty="0" err="1" smtClean="0"/>
              <a:t>لانه</a:t>
            </a:r>
            <a:r>
              <a:rPr lang="ar-IQ" dirty="0" smtClean="0"/>
              <a:t> يتطفل ويقتل الحشرات .</a:t>
            </a:r>
          </a:p>
          <a:p>
            <a:r>
              <a:rPr lang="ar-IQ" dirty="0" smtClean="0"/>
              <a:t>يكون حشية </a:t>
            </a:r>
            <a:r>
              <a:rPr lang="ar-IQ" dirty="0" err="1" smtClean="0"/>
              <a:t>ثمرية</a:t>
            </a:r>
            <a:r>
              <a:rPr lang="ar-IQ" dirty="0" smtClean="0"/>
              <a:t> طويلة منتصبة </a:t>
            </a:r>
            <a:r>
              <a:rPr lang="ar-IQ" dirty="0" err="1" smtClean="0"/>
              <a:t>صولجانية</a:t>
            </a:r>
            <a:r>
              <a:rPr lang="ar-IQ" dirty="0" smtClean="0"/>
              <a:t> الشكل .</a:t>
            </a:r>
          </a:p>
          <a:p>
            <a:r>
              <a:rPr lang="ar-IQ" dirty="0" smtClean="0"/>
              <a:t>الابواغ </a:t>
            </a:r>
            <a:r>
              <a:rPr lang="ar-IQ" dirty="0" err="1" smtClean="0"/>
              <a:t>الكيسية</a:t>
            </a:r>
            <a:r>
              <a:rPr lang="ar-IQ" dirty="0" smtClean="0"/>
              <a:t> تتجزأ داخل الكيس وتعطي 128 </a:t>
            </a:r>
            <a:r>
              <a:rPr lang="ar-IQ" dirty="0" err="1" smtClean="0"/>
              <a:t>بوغ</a:t>
            </a:r>
            <a:r>
              <a:rPr lang="ar-IQ" dirty="0" smtClean="0"/>
              <a:t> كيسي جزئي .</a:t>
            </a:r>
          </a:p>
          <a:p>
            <a:r>
              <a:rPr lang="ar-IQ" dirty="0" smtClean="0"/>
              <a:t>الاجسام </a:t>
            </a:r>
            <a:r>
              <a:rPr lang="ar-IQ" dirty="0" err="1" smtClean="0"/>
              <a:t>الثمريه</a:t>
            </a:r>
            <a:r>
              <a:rPr lang="ar-IQ" dirty="0" smtClean="0"/>
              <a:t> للفطر باهضه الثمن وتستخدم في الطب الشعبي الصيني لعلاج امراض الربو والسل وبعض انواع السرطانات.</a:t>
            </a:r>
          </a:p>
          <a:p>
            <a:r>
              <a:rPr lang="ar-IQ" dirty="0" smtClean="0"/>
              <a:t>يكثر تواجده في مناطق معينة في العالم وتحديدا (مروج التبت) لذلك يصل سعر الكيلو غرام الواحد منه 30000$</a:t>
            </a:r>
          </a:p>
          <a:p>
            <a:r>
              <a:rPr lang="ar-IQ" dirty="0" smtClean="0"/>
              <a:t>من الاشكال الكونيدية (اللاجنسية)للفطر :-</a:t>
            </a:r>
          </a:p>
          <a:p>
            <a:r>
              <a:rPr lang="ar-IQ" b="1" i="1" dirty="0" smtClean="0"/>
              <a:t>  </a:t>
            </a:r>
            <a:r>
              <a:rPr lang="en-US" b="1" i="1" dirty="0" smtClean="0"/>
              <a:t>  </a:t>
            </a:r>
            <a:r>
              <a:rPr lang="en-US" b="1" i="1" dirty="0" err="1" smtClean="0"/>
              <a:t>Beauvaria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bassiana</a:t>
            </a:r>
            <a:r>
              <a:rPr lang="en-US" b="1" i="1" dirty="0" smtClean="0"/>
              <a:t>  </a:t>
            </a:r>
            <a:r>
              <a:rPr lang="ar-IQ" dirty="0" smtClean="0"/>
              <a:t>و</a:t>
            </a:r>
            <a:r>
              <a:rPr lang="ar-IQ" b="1" i="1" dirty="0" smtClean="0"/>
              <a:t> </a:t>
            </a:r>
            <a:r>
              <a:rPr lang="en-US" b="1" i="1" dirty="0" smtClean="0"/>
              <a:t>  </a:t>
            </a:r>
            <a:r>
              <a:rPr lang="en-US" b="1" i="1" dirty="0" err="1" smtClean="0"/>
              <a:t>Metarhizium</a:t>
            </a:r>
            <a:r>
              <a:rPr lang="en-US" b="1" i="1" dirty="0" smtClean="0"/>
              <a:t> </a:t>
            </a:r>
            <a:r>
              <a:rPr lang="en-US" b="1" i="1" dirty="0" err="1" smtClean="0"/>
              <a:t>anisopliae</a:t>
            </a:r>
            <a:r>
              <a:rPr lang="en-US" b="1" i="1" dirty="0" smtClean="0"/>
              <a:t> </a:t>
            </a:r>
            <a:r>
              <a:rPr lang="ar-IQ" b="1" i="1" dirty="0" smtClean="0"/>
              <a:t> 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0624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6000" dirty="0" smtClean="0">
                <a:solidFill>
                  <a:srgbClr val="FF0000"/>
                </a:solidFill>
              </a:rPr>
              <a:t>المحاضرة الثالثة 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1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/>
              <a:t>Cordyceps</a:t>
            </a:r>
            <a:r>
              <a:rPr lang="en-US" dirty="0"/>
              <a:t>   </a:t>
            </a:r>
            <a:r>
              <a:rPr lang="en-US" dirty="0" err="1"/>
              <a:t>Sinensis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7468"/>
            <a:ext cx="5105400" cy="2819400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3657600"/>
            <a:ext cx="762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7" y="3961575"/>
            <a:ext cx="3121423" cy="29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6708" r="11718" b="6708"/>
          <a:stretch/>
        </p:blipFill>
        <p:spPr>
          <a:xfrm>
            <a:off x="0" y="457200"/>
            <a:ext cx="6415088" cy="4143376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0" y="5352365"/>
            <a:ext cx="4648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i="1" dirty="0" err="1">
                <a:solidFill>
                  <a:prstClr val="black"/>
                </a:solidFill>
              </a:rPr>
              <a:t>Metarhizium</a:t>
            </a:r>
            <a:r>
              <a:rPr lang="en-US" sz="3600" i="1" dirty="0">
                <a:solidFill>
                  <a:prstClr val="black"/>
                </a:solidFill>
              </a:rPr>
              <a:t> </a:t>
            </a:r>
            <a:r>
              <a:rPr lang="en-US" sz="3600" i="1" dirty="0" err="1">
                <a:solidFill>
                  <a:prstClr val="black"/>
                </a:solidFill>
              </a:rPr>
              <a:t>anisopliae</a:t>
            </a:r>
            <a:endParaRPr lang="ar-SA" sz="3600" i="1" dirty="0">
              <a:solidFill>
                <a:prstClr val="black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 flipV="1">
            <a:off x="4648200" y="5504766"/>
            <a:ext cx="1766888" cy="49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15088" y="457200"/>
            <a:ext cx="25003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>
                <a:solidFill>
                  <a:prstClr val="black"/>
                </a:solidFill>
              </a:rPr>
              <a:t>الاشكال اللاجنسية للفطر </a:t>
            </a:r>
            <a:r>
              <a:rPr lang="en-US" sz="2400" i="1" dirty="0" err="1">
                <a:solidFill>
                  <a:prstClr val="black"/>
                </a:solidFill>
              </a:rPr>
              <a:t>Cordycops</a:t>
            </a:r>
            <a:r>
              <a:rPr lang="ar-IQ" sz="2400" dirty="0">
                <a:solidFill>
                  <a:prstClr val="black"/>
                </a:solidFill>
              </a:rPr>
              <a:t> هما الشكلين </a:t>
            </a:r>
            <a:r>
              <a:rPr lang="ar-IQ" sz="2400" dirty="0" err="1">
                <a:solidFill>
                  <a:prstClr val="black"/>
                </a:solidFill>
              </a:rPr>
              <a:t>الاتيين</a:t>
            </a:r>
            <a:r>
              <a:rPr lang="ar-IQ" sz="2400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prstClr val="black"/>
                </a:solidFill>
              </a:rPr>
              <a:t>Beauveria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prstClr val="black"/>
                </a:solidFill>
              </a:rPr>
              <a:t>Metarhizium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9" name="سهم إلى اليسار 8"/>
          <p:cNvSpPr/>
          <p:nvPr/>
        </p:nvSpPr>
        <p:spPr>
          <a:xfrm>
            <a:off x="6415088" y="1600200"/>
            <a:ext cx="671512" cy="304800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0" name="سهم للأسفل 9"/>
          <p:cNvSpPr/>
          <p:nvPr/>
        </p:nvSpPr>
        <p:spPr>
          <a:xfrm>
            <a:off x="7665244" y="2528888"/>
            <a:ext cx="335756" cy="1128712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Class : </a:t>
            </a:r>
            <a:r>
              <a:rPr lang="en-US" sz="3600" dirty="0" smtClean="0">
                <a:solidFill>
                  <a:srgbClr val="FF0000"/>
                </a:solidFill>
              </a:rPr>
              <a:t>Hymenoascomycetes </a:t>
            </a:r>
          </a:p>
          <a:p>
            <a:pPr algn="l" rtl="0"/>
            <a:r>
              <a:rPr lang="en-US" dirty="0" smtClean="0"/>
              <a:t>Order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: Xylariales</a:t>
            </a:r>
          </a:p>
          <a:p>
            <a:pPr lvl="0"/>
            <a:r>
              <a:rPr lang="ar-IQ" dirty="0">
                <a:solidFill>
                  <a:prstClr val="black"/>
                </a:solidFill>
              </a:rPr>
              <a:t>تعيش رمية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Saprophytic</a:t>
            </a:r>
            <a:r>
              <a:rPr lang="ar-IQ" dirty="0">
                <a:solidFill>
                  <a:prstClr val="black"/>
                </a:solidFill>
              </a:rPr>
              <a:t>على المواد العضوية </a:t>
            </a:r>
          </a:p>
          <a:p>
            <a:pPr lvl="0"/>
            <a:r>
              <a:rPr lang="ar-IQ" dirty="0">
                <a:solidFill>
                  <a:prstClr val="black"/>
                </a:solidFill>
              </a:rPr>
              <a:t>تكون اجسام </a:t>
            </a:r>
            <a:r>
              <a:rPr lang="ar-IQ" dirty="0" smtClean="0">
                <a:solidFill>
                  <a:prstClr val="black"/>
                </a:solidFill>
              </a:rPr>
              <a:t>ثمريه </a:t>
            </a:r>
            <a:r>
              <a:rPr lang="ar-IQ" dirty="0">
                <a:solidFill>
                  <a:prstClr val="black"/>
                </a:solidFill>
              </a:rPr>
              <a:t>قارورية </a:t>
            </a:r>
            <a:r>
              <a:rPr lang="ar-IQ" dirty="0" smtClean="0">
                <a:solidFill>
                  <a:prstClr val="black"/>
                </a:solidFill>
              </a:rPr>
              <a:t>داكنة </a:t>
            </a:r>
            <a:endParaRPr lang="ar-IQ" dirty="0">
              <a:solidFill>
                <a:prstClr val="black"/>
              </a:solidFill>
            </a:endParaRPr>
          </a:p>
          <a:p>
            <a:pPr lvl="0"/>
            <a:r>
              <a:rPr lang="ar-IQ" dirty="0">
                <a:solidFill>
                  <a:prstClr val="black"/>
                </a:solidFill>
              </a:rPr>
              <a:t>الاكياس </a:t>
            </a:r>
            <a:r>
              <a:rPr lang="ar-IQ" dirty="0" smtClean="0">
                <a:solidFill>
                  <a:prstClr val="black"/>
                </a:solidFill>
              </a:rPr>
              <a:t>أحادية </a:t>
            </a:r>
            <a:r>
              <a:rPr lang="ar-IQ" dirty="0">
                <a:solidFill>
                  <a:prstClr val="black"/>
                </a:solidFill>
              </a:rPr>
              <a:t>الغلاف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Unitunicate</a:t>
            </a:r>
            <a:endParaRPr lang="ar-IQ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ar-IQ" sz="3600" dirty="0" smtClean="0"/>
              <a:t>افرادها فقدت قدرتها على انتاج الجراثيم الكونيدية فالطور الوحيد في حياتها يتمثل بالطور الكيسي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893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Family 1 : </a:t>
            </a:r>
            <a:r>
              <a:rPr lang="en-US" dirty="0" err="1" smtClean="0"/>
              <a:t>Chaetomiaceae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ar-IQ" dirty="0" smtClean="0"/>
              <a:t>تعيش رمية قادرة على تحليل السليلوز </a:t>
            </a:r>
            <a:r>
              <a:rPr lang="ar-IQ" dirty="0" err="1" smtClean="0"/>
              <a:t>بأنتاج</a:t>
            </a:r>
            <a:r>
              <a:rPr lang="ar-IQ" dirty="0" smtClean="0"/>
              <a:t> انزيم ال </a:t>
            </a:r>
            <a:r>
              <a:rPr lang="en-US" dirty="0" err="1" smtClean="0"/>
              <a:t>Cellulase</a:t>
            </a:r>
            <a:r>
              <a:rPr lang="en-US" dirty="0" smtClean="0"/>
              <a:t> </a:t>
            </a:r>
            <a:r>
              <a:rPr lang="ar-IQ" dirty="0" smtClean="0"/>
              <a:t> ، لذلك تنمو وتتواجد بكثرة على الورق والمنسوجات القطنية والمخلفات النباتية .</a:t>
            </a:r>
          </a:p>
          <a:p>
            <a:r>
              <a:rPr lang="ar-IQ" dirty="0" smtClean="0"/>
              <a:t>الاجسام </a:t>
            </a:r>
            <a:r>
              <a:rPr lang="ar-IQ" dirty="0"/>
              <a:t>الثمرية منفردة وتتكون من حشية </a:t>
            </a:r>
            <a:r>
              <a:rPr lang="ar-IQ" dirty="0" err="1"/>
              <a:t>ثمرية</a:t>
            </a:r>
            <a:r>
              <a:rPr lang="ar-IQ" dirty="0"/>
              <a:t> تحوي على فوهة </a:t>
            </a:r>
            <a:r>
              <a:rPr lang="en-US" dirty="0" err="1"/>
              <a:t>Ostiole</a:t>
            </a:r>
            <a:r>
              <a:rPr lang="en-US" dirty="0"/>
              <a:t>  </a:t>
            </a:r>
            <a:r>
              <a:rPr lang="ar-IQ" dirty="0" smtClean="0"/>
              <a:t>وتحاط بخيوط شعرية او زوائد</a:t>
            </a:r>
            <a:r>
              <a:rPr lang="en-US" dirty="0" smtClean="0"/>
              <a:t>  </a:t>
            </a:r>
            <a:r>
              <a:rPr lang="ar-IQ" dirty="0" smtClean="0"/>
              <a:t>مختلفة الاشكال.</a:t>
            </a:r>
            <a:endParaRPr lang="en-US" dirty="0"/>
          </a:p>
          <a:p>
            <a:r>
              <a:rPr lang="ar-IQ" dirty="0"/>
              <a:t>توجد الاكياس في مجاميع وهي صولجانيه الشكل </a:t>
            </a:r>
            <a:endParaRPr lang="ar-IQ" dirty="0" smtClean="0"/>
          </a:p>
          <a:p>
            <a:r>
              <a:rPr lang="ar-IQ" dirty="0" smtClean="0"/>
              <a:t>اهم اجناسها الفطر</a:t>
            </a:r>
            <a:r>
              <a:rPr lang="en-US" b="1" i="1" dirty="0" err="1" smtClean="0"/>
              <a:t>globosum</a:t>
            </a:r>
            <a:r>
              <a:rPr lang="en-US" dirty="0" smtClean="0"/>
              <a:t> </a:t>
            </a:r>
            <a:r>
              <a:rPr lang="ar-IQ" dirty="0" smtClean="0"/>
              <a:t> </a:t>
            </a:r>
            <a:r>
              <a:rPr lang="en-US" b="1" i="1" dirty="0" err="1" smtClean="0"/>
              <a:t>Chaetomium</a:t>
            </a:r>
            <a:r>
              <a:rPr lang="en-US" b="1" i="1" dirty="0" smtClean="0"/>
              <a:t> </a:t>
            </a:r>
            <a:r>
              <a:rPr lang="ar-IQ" b="1" i="1" dirty="0" smtClean="0"/>
              <a:t> </a:t>
            </a:r>
            <a:r>
              <a:rPr lang="ar-IQ" dirty="0" smtClean="0"/>
              <a:t>يستخدم في برامج المقاومة الحيوية في تقليل ضرر الفطريات الممرضة للنبات . </a:t>
            </a:r>
            <a:endParaRPr lang="ar-IQ" b="1" i="1" dirty="0" smtClean="0"/>
          </a:p>
          <a:p>
            <a:endParaRPr lang="ar-IQ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4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Chaetomium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globosum</a:t>
            </a:r>
            <a:endParaRPr lang="ar-SA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619999" cy="4906963"/>
          </a:xfrm>
        </p:spPr>
      </p:pic>
    </p:spTree>
    <p:extLst>
      <p:ext uri="{BB962C8B-B14F-4D97-AF65-F5344CB8AC3E}">
        <p14:creationId xmlns:p14="http://schemas.microsoft.com/office/powerpoint/2010/main" val="301922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jla\Desktop\صور فطريات 2\IMG-20180331-WA00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0"/>
          <a:stretch/>
        </p:blipFill>
        <p:spPr bwMode="auto">
          <a:xfrm>
            <a:off x="1066800" y="914400"/>
            <a:ext cx="74104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7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7843838" cy="4525963"/>
          </a:xfrm>
        </p:spPr>
      </p:pic>
      <p:sp>
        <p:nvSpPr>
          <p:cNvPr id="5" name="مربع نص 4"/>
          <p:cNvSpPr txBox="1"/>
          <p:nvPr/>
        </p:nvSpPr>
        <p:spPr>
          <a:xfrm>
            <a:off x="1524000" y="4952999"/>
            <a:ext cx="69723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IQ" sz="3200" dirty="0" err="1">
                <a:solidFill>
                  <a:prstClr val="black"/>
                </a:solidFill>
              </a:rPr>
              <a:t>االاختلاف</a:t>
            </a:r>
            <a:r>
              <a:rPr lang="ar-IQ" sz="3200" dirty="0">
                <a:solidFill>
                  <a:prstClr val="black"/>
                </a:solidFill>
              </a:rPr>
              <a:t> في </a:t>
            </a:r>
            <a:r>
              <a:rPr lang="ar-IQ" sz="3200" dirty="0">
                <a:solidFill>
                  <a:prstClr val="black"/>
                </a:solidFill>
              </a:rPr>
              <a:t>شكل </a:t>
            </a:r>
            <a:r>
              <a:rPr lang="ar-IQ" sz="3200" dirty="0">
                <a:solidFill>
                  <a:prstClr val="black"/>
                </a:solidFill>
              </a:rPr>
              <a:t>الخيوط الشعرية او الزوائد </a:t>
            </a:r>
            <a:r>
              <a:rPr lang="ar-IQ" sz="3200" dirty="0" err="1">
                <a:solidFill>
                  <a:prstClr val="black"/>
                </a:solidFill>
              </a:rPr>
              <a:t>للاجسام</a:t>
            </a:r>
            <a:r>
              <a:rPr lang="ar-IQ" sz="3200" dirty="0">
                <a:solidFill>
                  <a:prstClr val="black"/>
                </a:solidFill>
              </a:rPr>
              <a:t> الثمرية </a:t>
            </a:r>
            <a:r>
              <a:rPr lang="ar-IQ" sz="3200" dirty="0">
                <a:solidFill>
                  <a:prstClr val="black"/>
                </a:solidFill>
              </a:rPr>
              <a:t>تعد </a:t>
            </a:r>
            <a:r>
              <a:rPr lang="ar-IQ" sz="3200" dirty="0">
                <a:solidFill>
                  <a:prstClr val="black"/>
                </a:solidFill>
              </a:rPr>
              <a:t>من الصفات التصنيفية التي </a:t>
            </a:r>
            <a:r>
              <a:rPr lang="ar-IQ" sz="3200" dirty="0">
                <a:solidFill>
                  <a:prstClr val="black"/>
                </a:solidFill>
              </a:rPr>
              <a:t>يعتمد </a:t>
            </a:r>
            <a:r>
              <a:rPr lang="ar-IQ" sz="3200" dirty="0">
                <a:solidFill>
                  <a:prstClr val="black"/>
                </a:solidFill>
              </a:rPr>
              <a:t>عليها في تصنيف انواع </a:t>
            </a:r>
            <a:r>
              <a:rPr lang="ar-IQ" sz="3200" dirty="0">
                <a:solidFill>
                  <a:prstClr val="black"/>
                </a:solidFill>
              </a:rPr>
              <a:t>هذا الجنس</a:t>
            </a:r>
            <a:endParaRPr lang="ar-S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Family 2 : </a:t>
            </a:r>
            <a:r>
              <a:rPr lang="en-US" dirty="0" err="1"/>
              <a:t>Xylariaceae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تعيش </a:t>
            </a:r>
            <a:r>
              <a:rPr lang="ar-IQ" dirty="0" err="1" smtClean="0"/>
              <a:t>فطرياتها</a:t>
            </a:r>
            <a:r>
              <a:rPr lang="ar-IQ" dirty="0" smtClean="0"/>
              <a:t> بصوره </a:t>
            </a:r>
            <a:r>
              <a:rPr lang="ar-IQ" dirty="0" err="1" smtClean="0"/>
              <a:t>مترممه</a:t>
            </a:r>
            <a:r>
              <a:rPr lang="ar-IQ" dirty="0" smtClean="0"/>
              <a:t> والبعض الاخر متطفل </a:t>
            </a:r>
          </a:p>
          <a:p>
            <a:r>
              <a:rPr lang="ar-IQ" dirty="0" smtClean="0"/>
              <a:t>الجسم الثمري </a:t>
            </a:r>
            <a:r>
              <a:rPr lang="ar-IQ" dirty="0" err="1" smtClean="0"/>
              <a:t>قاروري</a:t>
            </a:r>
            <a:r>
              <a:rPr lang="ar-IQ" dirty="0" smtClean="0"/>
              <a:t> الشكل داخل حشية ثمريه واعناقها بارزه للخارج .</a:t>
            </a:r>
          </a:p>
          <a:p>
            <a:r>
              <a:rPr lang="ar-IQ" dirty="0" smtClean="0"/>
              <a:t>يحتوي على اكياس ذات خيوط شعرية عقيمه والابواغ داكنة اللون .</a:t>
            </a:r>
          </a:p>
          <a:p>
            <a:r>
              <a:rPr lang="ar-IQ" dirty="0" smtClean="0"/>
              <a:t>اهم اجناس العائلة الفطر </a:t>
            </a:r>
            <a:r>
              <a:rPr lang="en-US" b="1" i="1" dirty="0" err="1" smtClean="0"/>
              <a:t>Xylaria</a:t>
            </a:r>
            <a:r>
              <a:rPr lang="en-US" b="1" i="1" dirty="0" smtClean="0"/>
              <a:t>  </a:t>
            </a:r>
            <a:r>
              <a:rPr lang="ar-IQ" b="1" i="1" dirty="0" smtClean="0"/>
              <a:t> </a:t>
            </a:r>
            <a:r>
              <a:rPr lang="ar-IQ" dirty="0" smtClean="0"/>
              <a:t>يعيش مترمم على المواد العضوية والمخلفات النباتية لكن بعض انواعه متطفل.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2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jla\Desktop\صور فطريات 2\IMG-20180331-WA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81000"/>
            <a:ext cx="7010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521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504</Words>
  <Application>Microsoft Office PowerPoint</Application>
  <PresentationFormat>عرض على الشاشة (3:4)‏</PresentationFormat>
  <Paragraphs>54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المحاضرة الثالثة </vt:lpstr>
      <vt:lpstr>عرض تقديمي في PowerPoint</vt:lpstr>
      <vt:lpstr>Family 1 : Chaetomiaceae</vt:lpstr>
      <vt:lpstr>Chaetomium globosum</vt:lpstr>
      <vt:lpstr>عرض تقديمي في PowerPoint</vt:lpstr>
      <vt:lpstr>عرض تقديمي في PowerPoint</vt:lpstr>
      <vt:lpstr>Family 2 : Xylariaceae</vt:lpstr>
      <vt:lpstr>عرض تقديمي في PowerPoint</vt:lpstr>
      <vt:lpstr>عرض تقديمي في PowerPoint</vt:lpstr>
      <vt:lpstr>F3: Sordariaceae</vt:lpstr>
      <vt:lpstr>اهم الاجناس  1 - Sordaria</vt:lpstr>
      <vt:lpstr>عرض تقديمي في PowerPoint</vt:lpstr>
      <vt:lpstr>2- Neurospora</vt:lpstr>
      <vt:lpstr>Clavicipitales : 2 Order</vt:lpstr>
      <vt:lpstr>انواع الجسام الثمرية اللاجنسية  (الكونيدية )</vt:lpstr>
      <vt:lpstr>الفطر Clavicips purpurea</vt:lpstr>
      <vt:lpstr>عرض تقديمي في PowerPoint</vt:lpstr>
      <vt:lpstr>الفطر Cordyceps sinensis </vt:lpstr>
      <vt:lpstr>Cordyceps   Sinensis 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sara</dc:creator>
  <cp:lastModifiedBy>sara</cp:lastModifiedBy>
  <cp:revision>1</cp:revision>
  <dcterms:created xsi:type="dcterms:W3CDTF">2020-08-10T15:22:33Z</dcterms:created>
  <dcterms:modified xsi:type="dcterms:W3CDTF">2020-08-10T15:25:04Z</dcterms:modified>
</cp:coreProperties>
</file>